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301" r:id="rId3"/>
    <p:sldId id="274" r:id="rId4"/>
    <p:sldId id="303" r:id="rId5"/>
    <p:sldId id="312" r:id="rId6"/>
    <p:sldId id="275" r:id="rId7"/>
    <p:sldId id="276" r:id="rId8"/>
    <p:sldId id="299" r:id="rId9"/>
    <p:sldId id="277" r:id="rId10"/>
    <p:sldId id="314" r:id="rId11"/>
    <p:sldId id="315" r:id="rId12"/>
    <p:sldId id="305" r:id="rId13"/>
    <p:sldId id="304" r:id="rId14"/>
    <p:sldId id="278" r:id="rId15"/>
    <p:sldId id="302" r:id="rId16"/>
    <p:sldId id="306" r:id="rId17"/>
    <p:sldId id="313" r:id="rId18"/>
    <p:sldId id="300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2"/>
    <p:restoredTop sz="93380"/>
  </p:normalViewPr>
  <p:slideViewPr>
    <p:cSldViewPr snapToGrid="0" snapToObjects="1">
      <p:cViewPr varScale="1">
        <p:scale>
          <a:sx n="101" d="100"/>
          <a:sy n="101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03C7AA-0D79-5649-862F-03ED07C21032}" type="datetimeFigureOut">
              <a:rPr kumimoji="1" lang="zh-TW" altLang="en-US" smtClean="0"/>
              <a:t>2022/5/14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D0E8C-4618-814F-B672-62CD65620FC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88790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 0 (26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</a:t>
            </a:r>
            <a:r>
              <a:rPr lang="en-US" altLang="zh-TW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：本群可以稱為「夢想者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(Dreamers)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」，他們什麼都想要，但是卻不買。</a:t>
            </a:r>
          </a:p>
          <a:p>
            <a:r>
              <a:rPr lang="en-US" altLang="zh-TW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 1 (27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</a:t>
            </a:r>
            <a:r>
              <a:rPr lang="en-US" altLang="zh-TW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：這群是「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M5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的愛好者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(M5 Lovers)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」，因為他們傾向於直接走向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M5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，並且忽略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系列或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Z4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。儘管如此，他們購買率並不高，只有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52%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。也許代理商可以安排更多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M5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的銷售人員來提升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M5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的銷量。</a:t>
            </a:r>
          </a:p>
          <a:p>
            <a:r>
              <a:rPr lang="en-US" altLang="zh-TW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 2 (5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</a:t>
            </a:r>
            <a:r>
              <a:rPr lang="en-US" altLang="zh-TW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：該群因為人數太少而可以被稱為「可忽略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(Throw Away)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」，而且他們的行為也看不太出特色。</a:t>
            </a:r>
          </a:p>
          <a:p>
            <a:r>
              <a:rPr lang="en-US" altLang="zh-TW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 3 (14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</a:t>
            </a:r>
            <a:r>
              <a:rPr lang="en-US" altLang="zh-TW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：本組可稱為「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BMW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寶寶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(BMW Babies)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」，因為他們最後總能夠買車並且符合貸款資格。本群可以看到一些有趣的事情：他們看起來會到處去看不同的車子，然後轉向去用電腦搜尋代理商有的車子，最後傾向於購買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M5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或是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Z4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，而不是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系列。這一群讓代理商知道他們應該考慮在各樓層安排電腦搜尋站，或是讓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M5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Z4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在搜尋結果中更加突出。只要客戶決定要購車時，他們就能很快地完成購車手續。</a:t>
            </a:r>
          </a:p>
          <a:p>
            <a:r>
              <a:rPr lang="en-US" altLang="zh-TW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 4 (28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：本組可稱為「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BMW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入門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(Starting Out With BMW)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」，因為他們只看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系列，而總是不看更貴的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M5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。他們總是走進展示間直接選擇，而不是到處去看車，也不仰賴電腦搜尋結果。只有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50%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的人符合貸款資格，而僅有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32%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的人最後完成交易。這個意思是說，這些購買他們第一輛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BMW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的顧客很明確地知道他們要的類型，也就是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系列，而且他們也希望容易貸款來購買。代理商可以考慮降低貸款標準或是降低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系列的價格。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D0E8C-4618-814F-B672-62CD65620FCE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4063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D0E8C-4618-814F-B672-62CD65620FCE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20776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oleObject" Target="../embeddings/oleObject4.bin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1103445" y="2952746"/>
            <a:ext cx="10040840" cy="2158687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739867" y="5301208"/>
            <a:ext cx="9309168" cy="864096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/>
              <a:t>按一下以編輯母片副標題樣式</a:t>
            </a:r>
            <a:endParaRPr kumimoji="0" lang="en-US" dirty="0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>
            <a:lvl1pPr>
              <a:defRPr sz="1400"/>
            </a:lvl1pPr>
          </a:lstStyle>
          <a:p>
            <a:fld id="{264BC461-6402-534E-A13C-663EB5DAE0B1}" type="datetimeFigureOut">
              <a:rPr kumimoji="1" lang="zh-TW" altLang="en-US" smtClean="0"/>
              <a:t>2022/5/14</a:t>
            </a:fld>
            <a:endParaRPr kumimoji="1" lang="zh-TW" alt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kumimoji="1" lang="zh-TW" alt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1621536" y="6355080"/>
            <a:ext cx="1625600" cy="365760"/>
          </a:xfrm>
        </p:spPr>
        <p:txBody>
          <a:bodyPr/>
          <a:lstStyle/>
          <a:p>
            <a:fld id="{37DCA356-F099-6140-A70A-30DF1AB85F7A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730245" y="2928934"/>
            <a:ext cx="10414040" cy="2228258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3" name="矩形 32"/>
          <p:cNvSpPr/>
          <p:nvPr/>
        </p:nvSpPr>
        <p:spPr>
          <a:xfrm>
            <a:off x="1333466" y="5229200"/>
            <a:ext cx="9810819" cy="1008112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矩形 21"/>
          <p:cNvSpPr/>
          <p:nvPr/>
        </p:nvSpPr>
        <p:spPr>
          <a:xfrm>
            <a:off x="730247" y="2928934"/>
            <a:ext cx="373199" cy="2228258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2" name="矩形 31"/>
          <p:cNvSpPr/>
          <p:nvPr/>
        </p:nvSpPr>
        <p:spPr>
          <a:xfrm>
            <a:off x="1333467" y="5229200"/>
            <a:ext cx="288069" cy="1008112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graphicFrame>
        <p:nvGraphicFramePr>
          <p:cNvPr id="28673" name="Object 64"/>
          <p:cNvGraphicFramePr>
            <a:graphicFrameLocks noChangeAspect="1"/>
          </p:cNvGraphicFramePr>
          <p:nvPr/>
        </p:nvGraphicFramePr>
        <p:xfrm>
          <a:off x="-42" y="214291"/>
          <a:ext cx="2446868" cy="18351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7" name="PhotoImpact" r:id="rId3" imgW="1429152" imgH="1429152" progId="">
                  <p:embed/>
                </p:oleObj>
              </mc:Choice>
              <mc:Fallback>
                <p:oleObj name="PhotoImpact" r:id="rId3" imgW="1429152" imgH="1429152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42" y="214291"/>
                        <a:ext cx="2446868" cy="18351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4" name="Object 65"/>
          <p:cNvGraphicFramePr>
            <a:graphicFrameLocks/>
          </p:cNvGraphicFramePr>
          <p:nvPr/>
        </p:nvGraphicFramePr>
        <p:xfrm>
          <a:off x="2381224" y="214291"/>
          <a:ext cx="2446867" cy="18351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8" name="PhotoImpact" r:id="rId5" imgW="1444633" imgH="1444633" progId="">
                  <p:embed/>
                </p:oleObj>
              </mc:Choice>
              <mc:Fallback>
                <p:oleObj name="PhotoImpact" r:id="rId5" imgW="1444633" imgH="1444633" progId="">
                  <p:embed/>
                  <p:pic>
                    <p:nvPicPr>
                      <p:cNvPr id="0" name="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224" y="214291"/>
                        <a:ext cx="2446867" cy="18351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5" name="Object 66"/>
          <p:cNvGraphicFramePr>
            <a:graphicFrameLocks/>
          </p:cNvGraphicFramePr>
          <p:nvPr/>
        </p:nvGraphicFramePr>
        <p:xfrm>
          <a:off x="4762491" y="214291"/>
          <a:ext cx="2446867" cy="18351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9" name="PhotoImpact" r:id="rId7" imgW="1401845" imgH="1401845" progId="">
                  <p:embed/>
                </p:oleObj>
              </mc:Choice>
              <mc:Fallback>
                <p:oleObj name="PhotoImpact" r:id="rId7" imgW="1401845" imgH="1401845" progId="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2491" y="214291"/>
                        <a:ext cx="2446867" cy="18351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6" name="Object 67"/>
          <p:cNvGraphicFramePr>
            <a:graphicFrameLocks/>
          </p:cNvGraphicFramePr>
          <p:nvPr/>
        </p:nvGraphicFramePr>
        <p:xfrm>
          <a:off x="7143757" y="214291"/>
          <a:ext cx="2446867" cy="18351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0" name="PhotoImpact" r:id="rId9" imgW="993566" imgH="993566" progId="">
                  <p:embed/>
                </p:oleObj>
              </mc:Choice>
              <mc:Fallback>
                <p:oleObj name="PhotoImpact" r:id="rId9" imgW="993566" imgH="993566" progId="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57" y="214291"/>
                        <a:ext cx="2446867" cy="18351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60"/>
          <p:cNvSpPr>
            <a:spLocks noChangeArrowheads="1"/>
          </p:cNvSpPr>
          <p:nvPr/>
        </p:nvSpPr>
        <p:spPr bwMode="black">
          <a:xfrm>
            <a:off x="0" y="2049441"/>
            <a:ext cx="12192000" cy="7143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sp>
        <p:nvSpPr>
          <p:cNvPr id="16" name="Rectangle 63"/>
          <p:cNvSpPr>
            <a:spLocks noChangeArrowheads="1"/>
          </p:cNvSpPr>
          <p:nvPr/>
        </p:nvSpPr>
        <p:spPr bwMode="gray">
          <a:xfrm>
            <a:off x="3860800" y="2087542"/>
            <a:ext cx="8331200" cy="75247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sp>
        <p:nvSpPr>
          <p:cNvPr id="18" name="Text Box 12"/>
          <p:cNvSpPr txBox="1">
            <a:spLocks noChangeArrowheads="1"/>
          </p:cNvSpPr>
          <p:nvPr/>
        </p:nvSpPr>
        <p:spPr bwMode="auto">
          <a:xfrm>
            <a:off x="4087284" y="2078034"/>
            <a:ext cx="8017933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4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國立中山大學資訊管理所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BC461-6402-534E-A13C-663EB5DAE0B1}" type="datetimeFigureOut">
              <a:rPr kumimoji="1" lang="zh-TW" altLang="en-US" smtClean="0"/>
              <a:t>2022/5/14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CA356-F099-6140-A70A-30DF1AB85F7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BC461-6402-534E-A13C-663EB5DAE0B1}" type="datetimeFigureOut">
              <a:rPr kumimoji="1" lang="zh-TW" altLang="en-US" smtClean="0"/>
              <a:t>2022/5/14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CA356-F099-6140-A70A-30DF1AB85F7A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8" name="等腰三角形 7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直線接點 8"/>
          <p:cNvSpPr>
            <a:spLocks noChangeShapeType="1"/>
          </p:cNvSpPr>
          <p:nvPr/>
        </p:nvSpPr>
        <p:spPr bwMode="auto">
          <a:xfrm rot="5400000">
            <a:off x="5814836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32133" y="152400"/>
            <a:ext cx="10550267" cy="990600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BC461-6402-534E-A13C-663EB5DAE0B1}" type="datetimeFigureOut">
              <a:rPr kumimoji="1" lang="zh-TW" altLang="en-US" smtClean="0"/>
              <a:t>2022/5/14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>
            <a:lvl1pPr>
              <a:spcBef>
                <a:spcPts val="1800"/>
              </a:spcBef>
              <a:buClrTx/>
              <a:buSzPct val="84000"/>
              <a:defRPr>
                <a:latin typeface="Times New Roman" pitchFamily="18" charset="0"/>
                <a:ea typeface="+mj-ea"/>
                <a:cs typeface="Times New Roman" pitchFamily="18" charset="0"/>
              </a:defRPr>
            </a:lvl1pPr>
            <a:lvl2pPr>
              <a:spcBef>
                <a:spcPts val="1100"/>
              </a:spcBef>
              <a:buClr>
                <a:srgbClr val="0070C0"/>
              </a:buClr>
              <a:buSzPct val="97000"/>
              <a:defRPr sz="24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2pPr>
            <a:lvl3pPr>
              <a:buClr>
                <a:schemeClr val="accent4">
                  <a:lumMod val="50000"/>
                </a:schemeClr>
              </a:buClr>
              <a:defRPr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3pPr>
            <a:lvl4pPr>
              <a:defRPr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4pPr>
            <a:lvl5pPr>
              <a:defRPr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5pPr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 dirty="0"/>
          </a:p>
        </p:txBody>
      </p:sp>
      <p:pic>
        <p:nvPicPr>
          <p:cNvPr id="7" name="Picture 2" descr="NSYSU MIS"/>
          <p:cNvPicPr>
            <a:picLocks noChangeAspect="1" noChangeArrowheads="1"/>
          </p:cNvPicPr>
          <p:nvPr/>
        </p:nvPicPr>
        <p:blipFill>
          <a:blip r:embed="rId2" cstate="print"/>
          <a:srcRect b="50001"/>
          <a:stretch>
            <a:fillRect/>
          </a:stretch>
        </p:blipFill>
        <p:spPr bwMode="auto">
          <a:xfrm>
            <a:off x="-42" y="6215106"/>
            <a:ext cx="1904969" cy="714356"/>
          </a:xfrm>
          <a:prstGeom prst="rect">
            <a:avLst/>
          </a:prstGeom>
          <a:noFill/>
        </p:spPr>
      </p:pic>
      <p:pic>
        <p:nvPicPr>
          <p:cNvPr id="9" name="Picture 2" descr="NSYSU MIS"/>
          <p:cNvPicPr>
            <a:picLocks noChangeAspect="1" noChangeArrowheads="1"/>
          </p:cNvPicPr>
          <p:nvPr/>
        </p:nvPicPr>
        <p:blipFill>
          <a:blip r:embed="rId2" cstate="print"/>
          <a:srcRect t="50001"/>
          <a:stretch>
            <a:fillRect/>
          </a:stretch>
        </p:blipFill>
        <p:spPr bwMode="auto">
          <a:xfrm>
            <a:off x="10287032" y="6143644"/>
            <a:ext cx="1904969" cy="714356"/>
          </a:xfrm>
          <a:prstGeom prst="rect">
            <a:avLst/>
          </a:prstGeom>
          <a:noFill/>
        </p:spPr>
      </p:pic>
      <p:sp>
        <p:nvSpPr>
          <p:cNvPr id="3" name="文字方塊 2"/>
          <p:cNvSpPr txBox="1"/>
          <p:nvPr/>
        </p:nvSpPr>
        <p:spPr>
          <a:xfrm>
            <a:off x="6851904" y="-73252"/>
            <a:ext cx="538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8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Department</a:t>
            </a:r>
            <a:r>
              <a:rPr lang="en-US" altLang="zh-TW" sz="1800" b="1" baseline="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of Information Management </a:t>
            </a:r>
            <a:r>
              <a:rPr lang="en-US" altLang="zh-TW" sz="1800" b="1" kern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NSYSU </a:t>
            </a:r>
            <a:endParaRPr lang="zh-TW" altLang="en-US" sz="18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0" name="Picture 2" descr="https://lh3.googleusercontent.com/TVWuCAwBLRu09J_QJTEKBxBnndxYhyhX49cR5ADPZD-kRGAme8MJZgUZJowTurbmHfE98Zb5ckmMpc2sJPqIzjj3Kt_yK7UNNukrbk3JPhOoKj8qz7lLvVAb1fznyIvT6X1ZR51M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6"/>
          <a:stretch/>
        </p:blipFill>
        <p:spPr bwMode="auto">
          <a:xfrm>
            <a:off x="-42" y="152400"/>
            <a:ext cx="1032175" cy="97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9616136" y="6267619"/>
            <a:ext cx="609600" cy="552994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  <a:shade val="30000"/>
                  <a:satMod val="115000"/>
                </a:srgbClr>
              </a:gs>
              <a:gs pos="53000">
                <a:srgbClr val="00B0F0">
                  <a:tint val="66000"/>
                  <a:satMod val="160000"/>
                  <a:shade val="67500"/>
                  <a:satMod val="115000"/>
                </a:srgbClr>
              </a:gs>
              <a:gs pos="100000">
                <a:srgbClr val="00B0F0">
                  <a:tint val="66000"/>
                  <a:satMod val="160000"/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EB3B23B-CFAE-475F-AD6B-49365679B693}" type="slidenum">
              <a:rPr lang="zh-TW" altLang="en-US" smtClean="0">
                <a:latin typeface="Times New Roman" charset="0"/>
                <a:ea typeface="Times New Roman" charset="0"/>
                <a:cs typeface="Times New Roman" charset="0"/>
              </a:rPr>
              <a:pPr/>
              <a:t>‹#›</a:t>
            </a:fld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2" name="Picture 15" descr="http://t0.gstatic.com/images?q=tbn:ANd9GcS29dJSN8_YcyD8_EEFwfGznUzBCGcEDcomfAHMtrJhOGW1QNg2uA&amp;t=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381721" y="319340"/>
            <a:ext cx="763969" cy="763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25600" y="2971800"/>
            <a:ext cx="9144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727200" y="4267200"/>
            <a:ext cx="90424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/>
          <a:p>
            <a:fld id="{264BC461-6402-534E-A13C-663EB5DAE0B1}" type="datetimeFigureOut">
              <a:rPr kumimoji="1" lang="zh-TW" altLang="en-US" smtClean="0"/>
              <a:t>2022/5/14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426464" y="6355080"/>
            <a:ext cx="2027936" cy="365760"/>
          </a:xfrm>
        </p:spPr>
        <p:txBody>
          <a:bodyPr/>
          <a:lstStyle/>
          <a:p>
            <a:fld id="{37DCA356-F099-6140-A70A-30DF1AB85F7A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219200" y="2819400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矩形 7"/>
          <p:cNvSpPr/>
          <p:nvPr/>
        </p:nvSpPr>
        <p:spPr>
          <a:xfrm>
            <a:off x="1219200" y="2819400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BC461-6402-534E-A13C-663EB5DAE0B1}" type="datetimeFigureOut">
              <a:rPr kumimoji="1" lang="zh-TW" altLang="en-US" smtClean="0"/>
              <a:t>2022/5/14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CA356-F099-6140-A70A-30DF1AB85F7A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6197601" y="1295400"/>
            <a:ext cx="5389033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BC461-6402-534E-A13C-663EB5DAE0B1}" type="datetimeFigureOut">
              <a:rPr kumimoji="1" lang="zh-TW" altLang="en-US" smtClean="0"/>
              <a:t>2022/5/14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CA356-F099-6140-A70A-30DF1AB85F7A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BC461-6402-534E-A13C-663EB5DAE0B1}" type="datetimeFigureOut">
              <a:rPr kumimoji="1" lang="zh-TW" altLang="en-US" smtClean="0"/>
              <a:t>2022/5/14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CA356-F099-6140-A70A-30DF1AB85F7A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BC461-6402-534E-A13C-663EB5DAE0B1}" type="datetimeFigureOut">
              <a:rPr kumimoji="1" lang="zh-TW" altLang="en-US" smtClean="0"/>
              <a:t>2022/5/14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CA356-F099-6140-A70A-30DF1AB85F7A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5" name="直線接點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32800" y="304800"/>
            <a:ext cx="33528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8432800" y="1219201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BC461-6402-534E-A13C-663EB5DAE0B1}" type="datetimeFigureOut">
              <a:rPr kumimoji="1" lang="zh-TW" altLang="en-US" smtClean="0"/>
              <a:t>2022/5/14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CA356-F099-6140-A70A-30DF1AB85F7A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8" name="直線接點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直線接點 9"/>
          <p:cNvSpPr>
            <a:spLocks noChangeShapeType="1"/>
          </p:cNvSpPr>
          <p:nvPr/>
        </p:nvSpPr>
        <p:spPr bwMode="auto">
          <a:xfrm rot="5400000">
            <a:off x="5220033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9" name="等腰三角形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內容版面配置區 11"/>
          <p:cNvSpPr>
            <a:spLocks noGrp="1"/>
          </p:cNvSpPr>
          <p:nvPr>
            <p:ph sz="quarter" idx="1"/>
          </p:nvPr>
        </p:nvSpPr>
        <p:spPr>
          <a:xfrm>
            <a:off x="406400" y="304800"/>
            <a:ext cx="7620000" cy="5715000"/>
          </a:xfrm>
        </p:spPr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500856"/>
            <a:ext cx="109728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09600" y="1905000"/>
            <a:ext cx="109728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zh-TW" altLang="en-US"/>
              <a:t>將圖片拖曳至版面配置區或按一下圖示以新增</a:t>
            </a:r>
            <a:endParaRPr kumimoji="0" 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0" y="1219200"/>
            <a:ext cx="109728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BC461-6402-534E-A13C-663EB5DAE0B1}" type="datetimeFigureOut">
              <a:rPr kumimoji="1" lang="zh-TW" altLang="en-US" smtClean="0"/>
              <a:t>2022/5/14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CA356-F099-6140-A70A-30DF1AB85F7A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8" name="直線接點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等腰三角形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矩形 9"/>
          <p:cNvSpPr/>
          <p:nvPr/>
        </p:nvSpPr>
        <p:spPr>
          <a:xfrm>
            <a:off x="609600" y="500856"/>
            <a:ext cx="24384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zh-TW" altLang="en-US" dirty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09600" y="1219200"/>
            <a:ext cx="109728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8534400" y="6356350"/>
            <a:ext cx="3052064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64BC461-6402-534E-A13C-663EB5DAE0B1}" type="datetimeFigureOut">
              <a:rPr kumimoji="1" lang="zh-TW" altLang="en-US" smtClean="0"/>
              <a:t>2022/5/14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3864864" y="6356350"/>
            <a:ext cx="46736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816864" y="6356350"/>
            <a:ext cx="26416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37DCA356-F099-6140-A70A-30DF1AB85F7A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28" name="直線接點 2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9" name="直線接點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等腰三角形 9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362293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world/datasets/clustering" TargetMode="External"/><Relationship Id="rId2" Type="http://schemas.openxmlformats.org/officeDocument/2006/relationships/hyperlink" Target="https://www.kaggle.com/datasets?tags=13304-Clusteri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www.youtube.com/watch?v=PhVP1tNeGy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5009" y="3170345"/>
            <a:ext cx="10040840" cy="1608578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zh-TW" altLang="en-US" sz="6600"/>
              <a:t>分群</a:t>
            </a:r>
            <a:br>
              <a:rPr kumimoji="1" lang="en-US" altLang="zh-TW" sz="6600" dirty="0"/>
            </a:br>
            <a:r>
              <a:rPr kumimoji="1" lang="en-US" altLang="zh-TW" sz="6600" dirty="0"/>
              <a:t>Clustering</a:t>
            </a:r>
            <a:endParaRPr kumimoji="1" lang="zh-TW" altLang="en-US" sz="66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TW" dirty="0"/>
              <a:t>Speaker: </a:t>
            </a:r>
            <a:r>
              <a:rPr kumimoji="1" lang="en-US" altLang="zh-TW" dirty="0" err="1"/>
              <a:t>Jhih</a:t>
            </a:r>
            <a:r>
              <a:rPr kumimoji="1" lang="en-US" altLang="zh-TW" dirty="0"/>
              <a:t>-Yuan</a:t>
            </a:r>
            <a:r>
              <a:rPr kumimoji="1" lang="zh-TW" altLang="en-US" dirty="0"/>
              <a:t> </a:t>
            </a:r>
            <a:r>
              <a:rPr kumimoji="1" lang="en-US" altLang="zh-TW" dirty="0"/>
              <a:t>Huang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2970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0FE02F-1213-DB4A-96F9-2FB052150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4699BB-9912-274C-88BF-D681E74ED80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E0D21EF-C483-D64D-82AE-55FB265C5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650" y="0"/>
            <a:ext cx="9189950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77C10DB-F4E4-1143-9D3E-C52EBBAAA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808" y="830580"/>
            <a:ext cx="3860800" cy="5715000"/>
          </a:xfrm>
          <a:prstGeom prst="rect">
            <a:avLst/>
          </a:prstGeom>
        </p:spPr>
      </p:pic>
      <p:sp>
        <p:nvSpPr>
          <p:cNvPr id="7" name="圓角矩形 6">
            <a:extLst>
              <a:ext uri="{FF2B5EF4-FFF2-40B4-BE49-F238E27FC236}">
                <a16:creationId xmlns:a16="http://schemas.microsoft.com/office/drawing/2014/main" id="{49D89D4A-36C2-754C-B6B6-2769270CF775}"/>
              </a:ext>
            </a:extLst>
          </p:cNvPr>
          <p:cNvSpPr/>
          <p:nvPr/>
        </p:nvSpPr>
        <p:spPr>
          <a:xfrm>
            <a:off x="1101816" y="701040"/>
            <a:ext cx="404879" cy="41794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1EBB8FE9-3522-6545-8A51-D7E208279EE2}"/>
              </a:ext>
            </a:extLst>
          </p:cNvPr>
          <p:cNvSpPr/>
          <p:nvPr/>
        </p:nvSpPr>
        <p:spPr>
          <a:xfrm>
            <a:off x="4333082" y="3479108"/>
            <a:ext cx="404879" cy="41794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746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FB753-B063-BF4F-8A09-B8EC746F4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C587E5-DB45-9344-B7B0-D75E4DBDC14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3F2565F-1819-6149-9FD2-95F4E52C3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2443" y="0"/>
            <a:ext cx="3967113" cy="6858000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DD075754-10D1-E143-856B-D7978F7FC217}"/>
              </a:ext>
            </a:extLst>
          </p:cNvPr>
          <p:cNvSpPr/>
          <p:nvPr/>
        </p:nvSpPr>
        <p:spPr>
          <a:xfrm>
            <a:off x="4759416" y="4914225"/>
            <a:ext cx="404879" cy="41794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E8DD146-3045-E546-B2F5-6C95F3B03D03}"/>
              </a:ext>
            </a:extLst>
          </p:cNvPr>
          <p:cNvSpPr/>
          <p:nvPr/>
        </p:nvSpPr>
        <p:spPr>
          <a:xfrm>
            <a:off x="5437727" y="5015950"/>
            <a:ext cx="2641829" cy="3162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26193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6122EC6-F0C0-1444-AAD2-C0077CAF3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520" y="0"/>
            <a:ext cx="945896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7066B9A-7EF5-0D49-B1A5-3C79E78E527B}"/>
              </a:ext>
            </a:extLst>
          </p:cNvPr>
          <p:cNvSpPr/>
          <p:nvPr/>
        </p:nvSpPr>
        <p:spPr>
          <a:xfrm>
            <a:off x="4975093" y="2470836"/>
            <a:ext cx="4099459" cy="2144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EFD6C732-3FDC-DE42-8CBA-CC0F6304D9AA}"/>
              </a:ext>
            </a:extLst>
          </p:cNvPr>
          <p:cNvSpPr/>
          <p:nvPr/>
        </p:nvSpPr>
        <p:spPr>
          <a:xfrm>
            <a:off x="6851202" y="1904807"/>
            <a:ext cx="3103026" cy="41794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observe the error value</a:t>
            </a:r>
            <a:endParaRPr kumimoji="1"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032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7F8CDB-5C6B-8B4D-AC9E-F2D48A32E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如何決定分群數量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9FABE3C-AD32-AF4E-8619-A94865211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5" y="1826260"/>
            <a:ext cx="4656776" cy="433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B29E8F-7D1C-464D-896F-02A499CFE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113" y="1826259"/>
            <a:ext cx="4499293" cy="433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4637534-C61D-5C4A-8DD8-E5E6789CA229}"/>
              </a:ext>
            </a:extLst>
          </p:cNvPr>
          <p:cNvSpPr/>
          <p:nvPr/>
        </p:nvSpPr>
        <p:spPr>
          <a:xfrm>
            <a:off x="2962111" y="1288395"/>
            <a:ext cx="37177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Distortion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(error / inertias)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A0F3166-4F66-604B-86A6-7B846305516E}"/>
              </a:ext>
            </a:extLst>
          </p:cNvPr>
          <p:cNvSpPr/>
          <p:nvPr/>
        </p:nvSpPr>
        <p:spPr>
          <a:xfrm>
            <a:off x="7975720" y="1288395"/>
            <a:ext cx="22549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ilhouette score</a:t>
            </a:r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2B8FE138-E906-4D4C-AC89-19E59D1429B4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595607" y="5638800"/>
            <a:ext cx="228279" cy="6635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41A0426-5EC6-F844-ADF3-0F50A28175AB}"/>
              </a:ext>
            </a:extLst>
          </p:cNvPr>
          <p:cNvSpPr txBox="1"/>
          <p:nvPr/>
        </p:nvSpPr>
        <p:spPr>
          <a:xfrm>
            <a:off x="2962111" y="630235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latin typeface="+mj-ea"/>
                <a:ea typeface="+mj-ea"/>
                <a:cs typeface="Times New Roman" panose="02020603050405020304" pitchFamily="18" charset="0"/>
              </a:rPr>
              <a:t>誤差趨緩點</a:t>
            </a: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F7129F80-A9C5-C14C-98C4-6BE91CC29B98}"/>
              </a:ext>
            </a:extLst>
          </p:cNvPr>
          <p:cNvCxnSpPr>
            <a:cxnSpLocks/>
          </p:cNvCxnSpPr>
          <p:nvPr/>
        </p:nvCxnSpPr>
        <p:spPr>
          <a:xfrm flipH="1" flipV="1">
            <a:off x="8772042" y="2076774"/>
            <a:ext cx="1086809" cy="3565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7593A70-F673-5943-A58E-DA08DFCEFF66}"/>
              </a:ext>
            </a:extLst>
          </p:cNvPr>
          <p:cNvSpPr txBox="1"/>
          <p:nvPr/>
        </p:nvSpPr>
        <p:spPr>
          <a:xfrm>
            <a:off x="9858851" y="2334148"/>
            <a:ext cx="1723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latin typeface="+mj-ea"/>
                <a:ea typeface="+mj-ea"/>
                <a:cs typeface="Times New Roman" panose="02020603050405020304" pitchFamily="18" charset="0"/>
              </a:rPr>
              <a:t>最高點</a:t>
            </a:r>
          </a:p>
        </p:txBody>
      </p:sp>
    </p:spTree>
    <p:extLst>
      <p:ext uri="{BB962C8B-B14F-4D97-AF65-F5344CB8AC3E}">
        <p14:creationId xmlns:p14="http://schemas.microsoft.com/office/powerpoint/2010/main" val="3276023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分群結果匯出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68" y="1464733"/>
            <a:ext cx="5765800" cy="50038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00" y="1534160"/>
            <a:ext cx="57658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110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22DB88-CE9D-9740-94A3-F1E0D267D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分群結果匯出</a:t>
            </a:r>
          </a:p>
        </p:txBody>
      </p:sp>
      <p:pic>
        <p:nvPicPr>
          <p:cNvPr id="5" name="內容版面配置區 4" descr="一張含有 桌 的圖片&#10;&#10;自動產生的描述">
            <a:extLst>
              <a:ext uri="{FF2B5EF4-FFF2-40B4-BE49-F238E27FC236}">
                <a16:creationId xmlns:a16="http://schemas.microsoft.com/office/drawing/2014/main" id="{B7427CD8-4131-9245-90BE-EEBE6570E32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1079127" y="1188243"/>
            <a:ext cx="4837274" cy="5203476"/>
          </a:xfrm>
        </p:spPr>
      </p:pic>
      <p:pic>
        <p:nvPicPr>
          <p:cNvPr id="7" name="圖片 6" descr="一張含有 桌 的圖片&#10;&#10;自動產生的描述">
            <a:extLst>
              <a:ext uri="{FF2B5EF4-FFF2-40B4-BE49-F238E27FC236}">
                <a16:creationId xmlns:a16="http://schemas.microsoft.com/office/drawing/2014/main" id="{E82A379A-67C8-3A43-9228-6CEABB370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771" y="1188242"/>
            <a:ext cx="4837275" cy="5203477"/>
          </a:xfrm>
          <a:prstGeom prst="rect">
            <a:avLst/>
          </a:prstGeom>
        </p:spPr>
      </p:pic>
      <p:sp>
        <p:nvSpPr>
          <p:cNvPr id="8" name="向右箭號 7">
            <a:extLst>
              <a:ext uri="{FF2B5EF4-FFF2-40B4-BE49-F238E27FC236}">
                <a16:creationId xmlns:a16="http://schemas.microsoft.com/office/drawing/2014/main" id="{E59B5DBB-C602-6341-8B29-E0AFB3A41069}"/>
              </a:ext>
            </a:extLst>
          </p:cNvPr>
          <p:cNvSpPr/>
          <p:nvPr/>
        </p:nvSpPr>
        <p:spPr>
          <a:xfrm>
            <a:off x="5675971" y="3300761"/>
            <a:ext cx="557561" cy="457200"/>
          </a:xfrm>
          <a:prstGeom prst="right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D7E6165-77C4-DC49-8B4C-1A4450E9D4F2}"/>
              </a:ext>
            </a:extLst>
          </p:cNvPr>
          <p:cNvSpPr/>
          <p:nvPr/>
        </p:nvSpPr>
        <p:spPr>
          <a:xfrm>
            <a:off x="9489688" y="1750741"/>
            <a:ext cx="791737" cy="37802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19086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5D8A62-3C5D-6742-9C37-99F874800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非數值</a:t>
            </a:r>
            <a:r>
              <a:rPr kumimoji="1" lang="en-US" altLang="zh-TW" dirty="0"/>
              <a:t>-&gt;</a:t>
            </a:r>
            <a:r>
              <a:rPr kumimoji="1" lang="zh-TW" altLang="en-US" dirty="0"/>
              <a:t>數值化或向量化處理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883BC8-E21E-AD4B-971B-47DFB653391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b="1" dirty="0"/>
              <a:t>問題</a:t>
            </a:r>
            <a:endParaRPr kumimoji="1" lang="en-US" altLang="zh-TW" b="1" dirty="0"/>
          </a:p>
          <a:p>
            <a:r>
              <a:rPr kumimoji="1" lang="zh-TW" altLang="en-US" dirty="0"/>
              <a:t>欄位為文字或非數值屬性</a:t>
            </a:r>
            <a:endParaRPr kumimoji="1" lang="en-US" altLang="zh-TW" dirty="0"/>
          </a:p>
          <a:p>
            <a:r>
              <a:rPr kumimoji="1" lang="zh-TW" altLang="en-US" dirty="0"/>
              <a:t>演算法只接受特徵為數值才能輸入模型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zh-TW" altLang="en-US" b="1" dirty="0"/>
              <a:t>處理方式</a:t>
            </a:r>
            <a:endParaRPr kumimoji="1" lang="en-US" altLang="zh-TW" b="1" dirty="0"/>
          </a:p>
          <a:p>
            <a:r>
              <a:rPr kumimoji="1" lang="zh-TW" altLang="en-US" dirty="0"/>
              <a:t>數值化：</a:t>
            </a:r>
            <a:r>
              <a:rPr kumimoji="1" lang="en-US" altLang="zh-TW" dirty="0"/>
              <a:t>one hot encoding, factoring, word2vector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6679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B4686F-F510-2A48-A2A9-5C71E2BD4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Visualization &amp; Analysis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C42D9D-82FA-6747-BCAC-57A6877C06C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2050" name="Picture 2" descr="BIRCH Clustering Algorithm Example In Python | by Cory Maklin | Towards  Data Science">
            <a:extLst>
              <a:ext uri="{FF2B5EF4-FFF2-40B4-BE49-F238E27FC236}">
                <a16:creationId xmlns:a16="http://schemas.microsoft.com/office/drawing/2014/main" id="{0844ABC2-FD57-304C-A947-299FD8B2F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2" y="1342719"/>
            <a:ext cx="5148699" cy="444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e 5 Clustering Algorithms Data Scientists Need to Know | 7wData">
            <a:extLst>
              <a:ext uri="{FF2B5EF4-FFF2-40B4-BE49-F238E27FC236}">
                <a16:creationId xmlns:a16="http://schemas.microsoft.com/office/drawing/2014/main" id="{C068C29F-02F0-8540-9871-13D9F971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595" y="2012982"/>
            <a:ext cx="7005053" cy="315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550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作業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/>
              <a:t>請挑選下列資料集其中兩個進行作業</a:t>
            </a:r>
            <a:endParaRPr kumimoji="1" lang="en-US" altLang="zh-TW" dirty="0"/>
          </a:p>
          <a:p>
            <a:r>
              <a:rPr kumimoji="1" lang="zh-TW" altLang="en-US" dirty="0"/>
              <a:t>使用分群演算法進行分析，至少使用兩種不同演算法，可使用在前處理或作為分析使用，請討論使用分群後處理的結果。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期中報告使用的資料集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2"/>
              </a:rPr>
              <a:t>https://www.kaggle.com/datasets?tags=13304-Clustering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3"/>
              </a:rPr>
              <a:t>https://data.world/datasets/clustering</a:t>
            </a:r>
            <a:endParaRPr kumimoji="1" lang="en-US" altLang="zh-TW" dirty="0"/>
          </a:p>
          <a:p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2016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分群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/>
              <a:t>資料分群</a:t>
            </a:r>
            <a:endParaRPr kumimoji="1" lang="en-US" altLang="zh-TW" dirty="0"/>
          </a:p>
          <a:p>
            <a:pPr lvl="1"/>
            <a:r>
              <a:rPr lang="en-US" altLang="zh-TW" dirty="0">
                <a:hlinkClick r:id="rId2"/>
              </a:rPr>
              <a:t>Dave Troy: Social maps that reveal a city's intersections — and separations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2050" name="Picture 2" descr="¸éåç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570017"/>
            <a:ext cx="7204364" cy="405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377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分群 </a:t>
            </a:r>
            <a:r>
              <a:rPr kumimoji="1" lang="en-US" altLang="zh-TW" dirty="0"/>
              <a:t>(Clustering)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zh-TW" altLang="en-US" dirty="0"/>
              <a:t>使用分群演算法時，必須先指定群聚的數目，然後藉著反覆疊代運算，逐次降低一個誤差目標函數的值，直到目標函數不再變化，就達到分群的最後結果。</a:t>
            </a:r>
          </a:p>
          <a:p>
            <a:pPr fontAlgn="base"/>
            <a:r>
              <a:rPr lang="zh-TW" altLang="en-US" dirty="0"/>
              <a:t>分群的效果好壞：組間變異</a:t>
            </a:r>
            <a:r>
              <a:rPr lang="en-US" altLang="zh-TW" dirty="0"/>
              <a:t>(between)</a:t>
            </a:r>
            <a:r>
              <a:rPr lang="zh-TW" altLang="en-US" dirty="0"/>
              <a:t>、組內變異</a:t>
            </a:r>
            <a:r>
              <a:rPr lang="en-US" altLang="zh-TW" dirty="0"/>
              <a:t>(within)</a:t>
            </a:r>
            <a:r>
              <a:rPr lang="zh-TW" altLang="en-US" dirty="0"/>
              <a:t>、距離與亂度</a:t>
            </a:r>
            <a:r>
              <a:rPr lang="en-US" altLang="zh-TW" dirty="0"/>
              <a:t>(entropy)</a:t>
            </a:r>
            <a:endParaRPr lang="zh-TW" altLang="en-US" dirty="0"/>
          </a:p>
          <a:p>
            <a:endParaRPr kumimoji="1"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209" y="3793068"/>
            <a:ext cx="4325956" cy="294428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923" y="3854634"/>
            <a:ext cx="4013309" cy="288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92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6BA450-AC43-464A-8008-915EA52D6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分群的目的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F4F74A-EC36-784B-9CE1-56DE820898D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/>
              <a:t>預測</a:t>
            </a:r>
            <a:endParaRPr kumimoji="1" lang="en-US" altLang="zh-TW" dirty="0"/>
          </a:p>
          <a:p>
            <a:r>
              <a:rPr kumimoji="1" lang="zh-TW" altLang="en-US" dirty="0"/>
              <a:t>分析與解釋資料</a:t>
            </a:r>
            <a:endParaRPr kumimoji="1" lang="en-US" altLang="zh-TW" dirty="0"/>
          </a:p>
          <a:p>
            <a:r>
              <a:rPr kumimoji="1" lang="zh-TW" altLang="en-US" dirty="0"/>
              <a:t>其他演算法的前處理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新增分群欄位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拆分不同成不同資料子集</a:t>
            </a:r>
            <a:endParaRPr kumimoji="1" lang="en-US" altLang="zh-TW" dirty="0"/>
          </a:p>
          <a:p>
            <a:r>
              <a:rPr kumimoji="1" lang="zh-TW" altLang="en-US" dirty="0"/>
              <a:t>其他演算法的後處理</a:t>
            </a:r>
          </a:p>
        </p:txBody>
      </p:sp>
    </p:spTree>
    <p:extLst>
      <p:ext uri="{BB962C8B-B14F-4D97-AF65-F5344CB8AC3E}">
        <p14:creationId xmlns:p14="http://schemas.microsoft.com/office/powerpoint/2010/main" val="3281244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>
            <a:extLst>
              <a:ext uri="{FF2B5EF4-FFF2-40B4-BE49-F238E27FC236}">
                <a16:creationId xmlns:a16="http://schemas.microsoft.com/office/drawing/2014/main" id="{057B20B8-6A1E-5A4F-83C2-3AC29606D1E1}"/>
              </a:ext>
            </a:extLst>
          </p:cNvPr>
          <p:cNvSpPr/>
          <p:nvPr/>
        </p:nvSpPr>
        <p:spPr>
          <a:xfrm>
            <a:off x="762000" y="2987040"/>
            <a:ext cx="1645920" cy="883920"/>
          </a:xfrm>
          <a:prstGeom prst="roundRect">
            <a:avLst>
              <a:gd name="adj" fmla="val 287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決定分群的目的</a:t>
            </a:r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FCEA0F3D-1253-A84C-BFD4-7284B41EB007}"/>
              </a:ext>
            </a:extLst>
          </p:cNvPr>
          <p:cNvSpPr/>
          <p:nvPr/>
        </p:nvSpPr>
        <p:spPr>
          <a:xfrm>
            <a:off x="2994660" y="2987040"/>
            <a:ext cx="1645920" cy="883920"/>
          </a:xfrm>
          <a:prstGeom prst="roundRect">
            <a:avLst>
              <a:gd name="adj" fmla="val 287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資料前處理</a:t>
            </a: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3CF84F41-DF30-784E-855C-C0362523DC66}"/>
              </a:ext>
            </a:extLst>
          </p:cNvPr>
          <p:cNvSpPr/>
          <p:nvPr/>
        </p:nvSpPr>
        <p:spPr>
          <a:xfrm>
            <a:off x="5227320" y="2987040"/>
            <a:ext cx="1645920" cy="883920"/>
          </a:xfrm>
          <a:prstGeom prst="roundRect">
            <a:avLst>
              <a:gd name="adj" fmla="val 287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決定要使用</a:t>
            </a:r>
            <a:r>
              <a:rPr kumimoji="1"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分析</a:t>
            </a:r>
            <a:r>
              <a:rPr kumimoji="1"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的欄位</a:t>
            </a: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A9818EB1-BDAC-FD41-96DB-35B3ECA0CA7F}"/>
              </a:ext>
            </a:extLst>
          </p:cNvPr>
          <p:cNvSpPr/>
          <p:nvPr/>
        </p:nvSpPr>
        <p:spPr>
          <a:xfrm>
            <a:off x="7459980" y="2987040"/>
            <a:ext cx="1798320" cy="883920"/>
          </a:xfrm>
          <a:prstGeom prst="roundRect">
            <a:avLst>
              <a:gd name="adj" fmla="val 287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測試和選擇合適的分群數量</a:t>
            </a: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4BE77EC2-AD62-884D-93EC-64058FB4EACD}"/>
              </a:ext>
            </a:extLst>
          </p:cNvPr>
          <p:cNvSpPr/>
          <p:nvPr/>
        </p:nvSpPr>
        <p:spPr>
          <a:xfrm>
            <a:off x="9845040" y="2987040"/>
            <a:ext cx="1798320" cy="883920"/>
          </a:xfrm>
          <a:prstGeom prst="roundRect">
            <a:avLst>
              <a:gd name="adj" fmla="val 287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分析與解釋</a:t>
            </a: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3CE894F6-8736-0643-A284-95F79455DBB8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407920" y="3429000"/>
            <a:ext cx="58674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7739C7C-D5AB-2244-A034-4B50B3FDDF9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640580" y="3429000"/>
            <a:ext cx="58674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A1DB62EB-2978-E744-9449-3C3880E4B61F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873240" y="3429000"/>
            <a:ext cx="58674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64FA94D7-FFBA-3447-9612-6511C6899B1E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258300" y="3429000"/>
            <a:ext cx="58674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標題 1">
            <a:extLst>
              <a:ext uri="{FF2B5EF4-FFF2-40B4-BE49-F238E27FC236}">
                <a16:creationId xmlns:a16="http://schemas.microsoft.com/office/drawing/2014/main" id="{C9EB2AE4-0209-C842-9898-D0EDFE5F1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133" y="152400"/>
            <a:ext cx="10550267" cy="990600"/>
          </a:xfrm>
        </p:spPr>
        <p:txBody>
          <a:bodyPr/>
          <a:lstStyle/>
          <a:p>
            <a:r>
              <a:rPr kumimoji="1" lang="zh-TW" altLang="en-US" dirty="0"/>
              <a:t>分群的操作流程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A824EDF-9E0A-1F43-B675-C25059FF126B}"/>
              </a:ext>
            </a:extLst>
          </p:cNvPr>
          <p:cNvSpPr txBox="1"/>
          <p:nvPr/>
        </p:nvSpPr>
        <p:spPr>
          <a:xfrm>
            <a:off x="2842260" y="3999296"/>
            <a:ext cx="1798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轉換符合預計使用的分群演算法可以支持的資料格式</a:t>
            </a:r>
            <a:endParaRPr kumimoji="1" lang="en-US" altLang="zh-TW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6A0330F-6CF7-884D-8F3A-F845F643270D}"/>
              </a:ext>
            </a:extLst>
          </p:cNvPr>
          <p:cNvSpPr txBox="1"/>
          <p:nvPr/>
        </p:nvSpPr>
        <p:spPr>
          <a:xfrm>
            <a:off x="5074920" y="3953152"/>
            <a:ext cx="3748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semi supervised</a:t>
            </a:r>
            <a:r>
              <a:rPr kumimoji="1" lang="zh-TW" altLang="en-US" dirty="0"/>
              <a:t>：</a:t>
            </a:r>
            <a:r>
              <a:rPr kumimoji="1" lang="en" altLang="zh-TW" dirty="0"/>
              <a:t> </a:t>
            </a:r>
            <a:r>
              <a:rPr kumimoji="1" lang="zh-TW" altLang="en-US" dirty="0"/>
              <a:t>拿掉類別欄位</a:t>
            </a:r>
            <a:endParaRPr kumimoji="1" lang="en-US" altLang="zh-TW" dirty="0"/>
          </a:p>
          <a:p>
            <a:r>
              <a:rPr kumimoji="1" lang="zh-TW" altLang="en-US" dirty="0"/>
              <a:t>分析：保留類別欄位</a:t>
            </a:r>
            <a:endParaRPr kumimoji="1" lang="en-US" altLang="zh-TW" dirty="0"/>
          </a:p>
          <a:p>
            <a:r>
              <a:rPr kumimoji="1" lang="zh-TW" altLang="en-US" dirty="0"/>
              <a:t>演算法後處理：新增預測結果欄位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98496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384" y="2589530"/>
            <a:ext cx="4178300" cy="43688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511800" cy="31115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00" y="0"/>
            <a:ext cx="40005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17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實例觀摩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 err="1"/>
              <a:t>bmw-browsers.arff</a:t>
            </a:r>
            <a:r>
              <a:rPr kumimoji="1" lang="en-US" altLang="zh-TW" dirty="0"/>
              <a:t> </a:t>
            </a:r>
            <a:r>
              <a:rPr kumimoji="1" lang="zh-TW" altLang="en-US" dirty="0"/>
              <a:t>這個資料集來自汽車品牌</a:t>
            </a:r>
            <a:r>
              <a:rPr kumimoji="1" lang="en-US" altLang="zh-TW" dirty="0"/>
              <a:t>BMW</a:t>
            </a:r>
            <a:r>
              <a:rPr kumimoji="1" lang="zh-TW" altLang="en-US" dirty="0"/>
              <a:t>代理商的真實資料。</a:t>
            </a:r>
            <a:endParaRPr kumimoji="1" lang="en-US" altLang="zh-TW" dirty="0"/>
          </a:p>
          <a:p>
            <a:r>
              <a:rPr kumimoji="1" lang="zh-TW" altLang="en-US" dirty="0"/>
              <a:t>代理商保存了過去的銷售資訊，包括誰買了</a:t>
            </a:r>
            <a:r>
              <a:rPr kumimoji="1" lang="en-US" altLang="zh-TW" dirty="0"/>
              <a:t>BMW</a:t>
            </a:r>
            <a:r>
              <a:rPr kumimoji="1" lang="zh-TW" altLang="en-US" dirty="0"/>
              <a:t>、觀賞</a:t>
            </a:r>
            <a:r>
              <a:rPr kumimoji="1" lang="en-US" altLang="zh-TW" dirty="0"/>
              <a:t>BMW</a:t>
            </a:r>
            <a:r>
              <a:rPr kumimoji="1" lang="zh-TW" altLang="en-US" dirty="0"/>
              <a:t>、瀏覽的</a:t>
            </a:r>
            <a:r>
              <a:rPr kumimoji="1" lang="en-US" altLang="zh-TW" dirty="0"/>
              <a:t>BMW</a:t>
            </a:r>
            <a:r>
              <a:rPr kumimoji="1" lang="zh-TW" altLang="en-US" dirty="0"/>
              <a:t>樓層等資訊。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95867" y="2959947"/>
            <a:ext cx="10160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+mj-ea"/>
                <a:ea typeface="+mj-ea"/>
              </a:rPr>
              <a:t>Dealership</a:t>
            </a:r>
            <a:r>
              <a:rPr lang="zh-TW" altLang="en-US" sz="2400" dirty="0">
                <a:latin typeface="+mj-ea"/>
                <a:ea typeface="+mj-ea"/>
              </a:rPr>
              <a:t>：是否有找車代，</a:t>
            </a:r>
            <a:r>
              <a:rPr lang="en-US" altLang="zh-TW" sz="2400" dirty="0">
                <a:latin typeface="+mj-ea"/>
                <a:ea typeface="+mj-ea"/>
              </a:rPr>
              <a:t>0</a:t>
            </a:r>
            <a:r>
              <a:rPr lang="zh-TW" altLang="en-US" sz="2400" dirty="0">
                <a:latin typeface="+mj-ea"/>
                <a:ea typeface="+mj-ea"/>
              </a:rPr>
              <a:t>表示沒有，</a:t>
            </a:r>
            <a:r>
              <a:rPr lang="en-US" altLang="zh-TW" sz="2400" dirty="0">
                <a:latin typeface="+mj-ea"/>
                <a:ea typeface="+mj-ea"/>
              </a:rPr>
              <a:t>1</a:t>
            </a:r>
            <a:r>
              <a:rPr lang="zh-TW" altLang="en-US" sz="2400" dirty="0">
                <a:latin typeface="+mj-ea"/>
                <a:ea typeface="+mj-ea"/>
              </a:rPr>
              <a:t>表示有。</a:t>
            </a:r>
          </a:p>
          <a:p>
            <a:r>
              <a:rPr lang="en-US" altLang="zh-TW" sz="2400" dirty="0">
                <a:latin typeface="+mj-ea"/>
                <a:ea typeface="+mj-ea"/>
              </a:rPr>
              <a:t>Showroom</a:t>
            </a:r>
            <a:r>
              <a:rPr lang="zh-TW" altLang="en-US" sz="2400" dirty="0">
                <a:latin typeface="+mj-ea"/>
                <a:ea typeface="+mj-ea"/>
              </a:rPr>
              <a:t>：顧客是否有看展示間，</a:t>
            </a:r>
            <a:r>
              <a:rPr lang="en-US" altLang="zh-TW" sz="2400" dirty="0">
                <a:latin typeface="+mj-ea"/>
                <a:ea typeface="+mj-ea"/>
              </a:rPr>
              <a:t>0</a:t>
            </a:r>
            <a:r>
              <a:rPr lang="zh-TW" altLang="en-US" sz="2400" dirty="0">
                <a:latin typeface="+mj-ea"/>
                <a:ea typeface="+mj-ea"/>
              </a:rPr>
              <a:t>表示沒有，</a:t>
            </a:r>
            <a:r>
              <a:rPr lang="en-US" altLang="zh-TW" sz="2400" dirty="0">
                <a:latin typeface="+mj-ea"/>
                <a:ea typeface="+mj-ea"/>
              </a:rPr>
              <a:t>1</a:t>
            </a:r>
            <a:r>
              <a:rPr lang="zh-TW" altLang="en-US" sz="2400" dirty="0">
                <a:latin typeface="+mj-ea"/>
                <a:ea typeface="+mj-ea"/>
              </a:rPr>
              <a:t>表示有。</a:t>
            </a:r>
          </a:p>
          <a:p>
            <a:r>
              <a:rPr lang="en-US" altLang="zh-TW" sz="2400" dirty="0" err="1">
                <a:latin typeface="+mj-ea"/>
                <a:ea typeface="+mj-ea"/>
              </a:rPr>
              <a:t>ComputerSearch</a:t>
            </a:r>
            <a:r>
              <a:rPr lang="zh-TW" altLang="en-US" sz="2400" dirty="0">
                <a:latin typeface="+mj-ea"/>
                <a:ea typeface="+mj-ea"/>
              </a:rPr>
              <a:t>：顧客是否有用電腦搜尋，</a:t>
            </a:r>
            <a:r>
              <a:rPr lang="en-US" altLang="zh-TW" sz="2400" dirty="0">
                <a:latin typeface="+mj-ea"/>
                <a:ea typeface="+mj-ea"/>
              </a:rPr>
              <a:t>0</a:t>
            </a:r>
            <a:r>
              <a:rPr lang="zh-TW" altLang="en-US" sz="2400" dirty="0">
                <a:latin typeface="+mj-ea"/>
                <a:ea typeface="+mj-ea"/>
              </a:rPr>
              <a:t>表示沒有，</a:t>
            </a:r>
            <a:r>
              <a:rPr lang="en-US" altLang="zh-TW" sz="2400" dirty="0">
                <a:latin typeface="+mj-ea"/>
                <a:ea typeface="+mj-ea"/>
              </a:rPr>
              <a:t>1</a:t>
            </a:r>
            <a:r>
              <a:rPr lang="zh-TW" altLang="en-US" sz="2400" dirty="0">
                <a:latin typeface="+mj-ea"/>
                <a:ea typeface="+mj-ea"/>
              </a:rPr>
              <a:t>表示有。</a:t>
            </a:r>
          </a:p>
          <a:p>
            <a:r>
              <a:rPr lang="en-US" altLang="zh-TW" sz="2400" dirty="0">
                <a:latin typeface="+mj-ea"/>
                <a:ea typeface="+mj-ea"/>
              </a:rPr>
              <a:t>M5</a:t>
            </a:r>
            <a:r>
              <a:rPr lang="zh-TW" altLang="en-US" sz="2400" dirty="0">
                <a:latin typeface="+mj-ea"/>
                <a:ea typeface="+mj-ea"/>
              </a:rPr>
              <a:t>：顧客是否有看</a:t>
            </a:r>
            <a:r>
              <a:rPr lang="en-US" altLang="zh-TW" sz="2400" dirty="0">
                <a:latin typeface="+mj-ea"/>
                <a:ea typeface="+mj-ea"/>
              </a:rPr>
              <a:t>BMW M5</a:t>
            </a:r>
            <a:r>
              <a:rPr lang="zh-TW" altLang="en-US" sz="2400" dirty="0">
                <a:latin typeface="+mj-ea"/>
                <a:ea typeface="+mj-ea"/>
              </a:rPr>
              <a:t>四門跑車，</a:t>
            </a:r>
            <a:r>
              <a:rPr lang="en-US" altLang="zh-TW" sz="2400" dirty="0">
                <a:latin typeface="+mj-ea"/>
                <a:ea typeface="+mj-ea"/>
              </a:rPr>
              <a:t>0</a:t>
            </a:r>
            <a:r>
              <a:rPr lang="zh-TW" altLang="en-US" sz="2400" dirty="0">
                <a:latin typeface="+mj-ea"/>
                <a:ea typeface="+mj-ea"/>
              </a:rPr>
              <a:t>表示沒有，</a:t>
            </a:r>
            <a:r>
              <a:rPr lang="en-US" altLang="zh-TW" sz="2400" dirty="0">
                <a:latin typeface="+mj-ea"/>
                <a:ea typeface="+mj-ea"/>
              </a:rPr>
              <a:t>1</a:t>
            </a:r>
            <a:r>
              <a:rPr lang="zh-TW" altLang="en-US" sz="2400" dirty="0">
                <a:latin typeface="+mj-ea"/>
                <a:ea typeface="+mj-ea"/>
              </a:rPr>
              <a:t>表示有。</a:t>
            </a:r>
          </a:p>
          <a:p>
            <a:r>
              <a:rPr lang="en-US" altLang="zh-TW" sz="2400" dirty="0">
                <a:latin typeface="+mj-ea"/>
                <a:ea typeface="+mj-ea"/>
              </a:rPr>
              <a:t>3Series</a:t>
            </a:r>
            <a:r>
              <a:rPr lang="zh-TW" altLang="en-US" sz="2400" dirty="0">
                <a:latin typeface="+mj-ea"/>
                <a:ea typeface="+mj-ea"/>
              </a:rPr>
              <a:t>：顧客是否有看</a:t>
            </a:r>
            <a:r>
              <a:rPr lang="en-US" altLang="zh-TW" sz="2400" dirty="0">
                <a:latin typeface="+mj-ea"/>
                <a:ea typeface="+mj-ea"/>
              </a:rPr>
              <a:t>BMW 3</a:t>
            </a:r>
            <a:r>
              <a:rPr lang="zh-TW" altLang="en-US" sz="2400" dirty="0">
                <a:latin typeface="+mj-ea"/>
                <a:ea typeface="+mj-ea"/>
              </a:rPr>
              <a:t>系列轎車，</a:t>
            </a:r>
            <a:r>
              <a:rPr lang="en-US" altLang="zh-TW" sz="2400" dirty="0">
                <a:latin typeface="+mj-ea"/>
                <a:ea typeface="+mj-ea"/>
              </a:rPr>
              <a:t>0</a:t>
            </a:r>
            <a:r>
              <a:rPr lang="zh-TW" altLang="en-US" sz="2400" dirty="0">
                <a:latin typeface="+mj-ea"/>
                <a:ea typeface="+mj-ea"/>
              </a:rPr>
              <a:t>表示沒有，</a:t>
            </a:r>
            <a:r>
              <a:rPr lang="en-US" altLang="zh-TW" sz="2400" dirty="0">
                <a:latin typeface="+mj-ea"/>
                <a:ea typeface="+mj-ea"/>
              </a:rPr>
              <a:t>1</a:t>
            </a:r>
            <a:r>
              <a:rPr lang="zh-TW" altLang="en-US" sz="2400" dirty="0">
                <a:latin typeface="+mj-ea"/>
                <a:ea typeface="+mj-ea"/>
              </a:rPr>
              <a:t>表示有。</a:t>
            </a:r>
          </a:p>
          <a:p>
            <a:r>
              <a:rPr lang="en-US" altLang="zh-TW" sz="2400" dirty="0">
                <a:latin typeface="+mj-ea"/>
                <a:ea typeface="+mj-ea"/>
              </a:rPr>
              <a:t>Z4</a:t>
            </a:r>
            <a:r>
              <a:rPr lang="zh-TW" altLang="en-US" sz="2400" dirty="0">
                <a:latin typeface="+mj-ea"/>
                <a:ea typeface="+mj-ea"/>
              </a:rPr>
              <a:t>：顧客是否有看</a:t>
            </a:r>
            <a:r>
              <a:rPr lang="en-US" altLang="zh-TW" sz="2400" dirty="0">
                <a:latin typeface="+mj-ea"/>
                <a:ea typeface="+mj-ea"/>
              </a:rPr>
              <a:t>BMW Z4</a:t>
            </a:r>
            <a:r>
              <a:rPr lang="zh-TW" altLang="en-US" sz="2400" dirty="0">
                <a:latin typeface="+mj-ea"/>
                <a:ea typeface="+mj-ea"/>
              </a:rPr>
              <a:t>雙座敞篷跑車，</a:t>
            </a:r>
            <a:r>
              <a:rPr lang="en-US" altLang="zh-TW" sz="2400" dirty="0">
                <a:latin typeface="+mj-ea"/>
                <a:ea typeface="+mj-ea"/>
              </a:rPr>
              <a:t>0</a:t>
            </a:r>
            <a:r>
              <a:rPr lang="zh-TW" altLang="en-US" sz="2400" dirty="0">
                <a:latin typeface="+mj-ea"/>
                <a:ea typeface="+mj-ea"/>
              </a:rPr>
              <a:t>表示沒有，</a:t>
            </a:r>
            <a:r>
              <a:rPr lang="en-US" altLang="zh-TW" sz="2400" dirty="0">
                <a:latin typeface="+mj-ea"/>
                <a:ea typeface="+mj-ea"/>
              </a:rPr>
              <a:t>1</a:t>
            </a:r>
            <a:r>
              <a:rPr lang="zh-TW" altLang="en-US" sz="2400" dirty="0">
                <a:latin typeface="+mj-ea"/>
                <a:ea typeface="+mj-ea"/>
              </a:rPr>
              <a:t>表示有。</a:t>
            </a:r>
          </a:p>
          <a:p>
            <a:r>
              <a:rPr lang="en-US" altLang="zh-TW" sz="2400" dirty="0">
                <a:latin typeface="+mj-ea"/>
                <a:ea typeface="+mj-ea"/>
              </a:rPr>
              <a:t>Financing</a:t>
            </a:r>
            <a:r>
              <a:rPr lang="zh-TW" altLang="en-US" sz="2400" dirty="0">
                <a:latin typeface="+mj-ea"/>
                <a:ea typeface="+mj-ea"/>
              </a:rPr>
              <a:t>：顧客是否符合貸款資格，</a:t>
            </a:r>
            <a:r>
              <a:rPr lang="en-US" altLang="zh-TW" sz="2400" dirty="0">
                <a:latin typeface="+mj-ea"/>
                <a:ea typeface="+mj-ea"/>
              </a:rPr>
              <a:t>0</a:t>
            </a:r>
            <a:r>
              <a:rPr lang="zh-TW" altLang="en-US" sz="2400" dirty="0">
                <a:latin typeface="+mj-ea"/>
                <a:ea typeface="+mj-ea"/>
              </a:rPr>
              <a:t>表示沒有，</a:t>
            </a:r>
            <a:r>
              <a:rPr lang="en-US" altLang="zh-TW" sz="2400" dirty="0">
                <a:latin typeface="+mj-ea"/>
                <a:ea typeface="+mj-ea"/>
              </a:rPr>
              <a:t>1</a:t>
            </a:r>
            <a:r>
              <a:rPr lang="zh-TW" altLang="en-US" sz="2400" dirty="0">
                <a:latin typeface="+mj-ea"/>
                <a:ea typeface="+mj-ea"/>
              </a:rPr>
              <a:t>表示有。</a:t>
            </a:r>
          </a:p>
          <a:p>
            <a:r>
              <a:rPr lang="en-US" altLang="zh-TW" sz="2400" dirty="0">
                <a:latin typeface="+mj-ea"/>
                <a:ea typeface="+mj-ea"/>
              </a:rPr>
              <a:t>Purchase</a:t>
            </a:r>
            <a:r>
              <a:rPr lang="zh-TW" altLang="en-US" sz="2400" dirty="0">
                <a:latin typeface="+mj-ea"/>
                <a:ea typeface="+mj-ea"/>
              </a:rPr>
              <a:t>：顧客是否真的購車，</a:t>
            </a:r>
            <a:r>
              <a:rPr lang="en-US" altLang="zh-TW" sz="2400" dirty="0">
                <a:latin typeface="+mj-ea"/>
                <a:ea typeface="+mj-ea"/>
              </a:rPr>
              <a:t>0</a:t>
            </a:r>
            <a:r>
              <a:rPr lang="zh-TW" altLang="en-US" sz="2400" dirty="0">
                <a:latin typeface="+mj-ea"/>
                <a:ea typeface="+mj-ea"/>
              </a:rPr>
              <a:t>表示沒有，</a:t>
            </a:r>
            <a:r>
              <a:rPr lang="en-US" altLang="zh-TW" sz="2400" dirty="0">
                <a:latin typeface="+mj-ea"/>
                <a:ea typeface="+mj-ea"/>
              </a:rPr>
              <a:t>1</a:t>
            </a:r>
            <a:r>
              <a:rPr lang="zh-TW" altLang="en-US" sz="2400" dirty="0">
                <a:latin typeface="+mj-ea"/>
                <a:ea typeface="+mj-ea"/>
              </a:rPr>
              <a:t>表示有。</a:t>
            </a:r>
          </a:p>
        </p:txBody>
      </p:sp>
    </p:spTree>
    <p:extLst>
      <p:ext uri="{BB962C8B-B14F-4D97-AF65-F5344CB8AC3E}">
        <p14:creationId xmlns:p14="http://schemas.microsoft.com/office/powerpoint/2010/main" val="881897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" y="152400"/>
            <a:ext cx="5295515" cy="297872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704109" y="3207327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M5</a:t>
            </a:r>
            <a:r>
              <a:rPr kumimoji="1" lang="zh-TW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新台幣</a:t>
            </a:r>
            <a:r>
              <a:rPr kumimoji="1" lang="en-US" altLang="zh-TW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420</a:t>
            </a:r>
            <a:r>
              <a:rPr kumimoji="1" lang="zh-TW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萬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266" y="647700"/>
            <a:ext cx="5555843" cy="313557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435316" y="3413947"/>
            <a:ext cx="2255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3 Series </a:t>
            </a:r>
            <a:r>
              <a:rPr kumimoji="1" lang="zh-TW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新台幣</a:t>
            </a:r>
            <a:r>
              <a:rPr kumimoji="1" lang="en-US" altLang="zh-TW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200</a:t>
            </a:r>
            <a:r>
              <a:rPr kumimoji="1" lang="zh-TW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萬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109" y="3696694"/>
            <a:ext cx="4744818" cy="316130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689643" y="5608694"/>
            <a:ext cx="1782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Z4</a:t>
            </a:r>
            <a:r>
              <a:rPr lang="zh-TW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1" lang="zh-TW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新台幣</a:t>
            </a:r>
            <a:r>
              <a:rPr kumimoji="1" lang="en-US" altLang="zh-TW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300</a:t>
            </a:r>
            <a:r>
              <a:rPr kumimoji="1" lang="zh-TW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萬</a:t>
            </a:r>
          </a:p>
        </p:txBody>
      </p:sp>
    </p:spTree>
    <p:extLst>
      <p:ext uri="{BB962C8B-B14F-4D97-AF65-F5344CB8AC3E}">
        <p14:creationId xmlns:p14="http://schemas.microsoft.com/office/powerpoint/2010/main" val="1485957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分群結果分析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064833-01CF-F248-B9A9-0EC864646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66" y="1678223"/>
            <a:ext cx="12192000" cy="350155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C6DC295-C914-C24B-95F5-42199EC5A06B}"/>
              </a:ext>
            </a:extLst>
          </p:cNvPr>
          <p:cNvSpPr txBox="1"/>
          <p:nvPr/>
        </p:nvSpPr>
        <p:spPr>
          <a:xfrm>
            <a:off x="1724627" y="2813176"/>
            <a:ext cx="7292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rgbClr val="FF0000"/>
                </a:solidFill>
                <a:latin typeface="+mj-ea"/>
                <a:ea typeface="+mj-ea"/>
              </a:rPr>
              <a:t>車代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259910A-355F-4246-86B1-4C9BF156A388}"/>
              </a:ext>
            </a:extLst>
          </p:cNvPr>
          <p:cNvSpPr txBox="1"/>
          <p:nvPr/>
        </p:nvSpPr>
        <p:spPr>
          <a:xfrm>
            <a:off x="1724627" y="3074042"/>
            <a:ext cx="91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rgbClr val="FF0000"/>
                </a:solidFill>
                <a:latin typeface="+mj-ea"/>
                <a:ea typeface="+mj-ea"/>
              </a:rPr>
              <a:t>展</a:t>
            </a:r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場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A2D1916-1A92-844D-A56D-BCABA417C1B4}"/>
              </a:ext>
            </a:extLst>
          </p:cNvPr>
          <p:cNvSpPr txBox="1"/>
          <p:nvPr/>
        </p:nvSpPr>
        <p:spPr>
          <a:xfrm>
            <a:off x="2181827" y="3348399"/>
            <a:ext cx="1145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rgbClr val="FF0000"/>
                </a:solidFill>
                <a:latin typeface="+mj-ea"/>
                <a:ea typeface="+mj-ea"/>
              </a:rPr>
              <a:t>電腦搜尋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5281364-F1B5-8D44-BDE5-99C0E049754D}"/>
              </a:ext>
            </a:extLst>
          </p:cNvPr>
          <p:cNvSpPr txBox="1"/>
          <p:nvPr/>
        </p:nvSpPr>
        <p:spPr>
          <a:xfrm>
            <a:off x="1419828" y="3632071"/>
            <a:ext cx="1145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rgbClr val="FF0000"/>
                </a:solidFill>
                <a:latin typeface="+mj-ea"/>
                <a:ea typeface="+mj-ea"/>
              </a:rPr>
              <a:t>最貴的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7E0FC1F-62E0-C143-8E2B-7F5D2AA89CBE}"/>
              </a:ext>
            </a:extLst>
          </p:cNvPr>
          <p:cNvSpPr txBox="1"/>
          <p:nvPr/>
        </p:nvSpPr>
        <p:spPr>
          <a:xfrm>
            <a:off x="1419828" y="3909302"/>
            <a:ext cx="1145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rgbClr val="FF0000"/>
                </a:solidFill>
                <a:latin typeface="+mj-ea"/>
                <a:ea typeface="+mj-ea"/>
              </a:rPr>
              <a:t>最便宜的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8E8A16E-DF61-7540-A989-E3FEE30DBA22}"/>
              </a:ext>
            </a:extLst>
          </p:cNvPr>
          <p:cNvSpPr txBox="1"/>
          <p:nvPr/>
        </p:nvSpPr>
        <p:spPr>
          <a:xfrm>
            <a:off x="1431403" y="4186532"/>
            <a:ext cx="1145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rgbClr val="FF0000"/>
                </a:solidFill>
                <a:latin typeface="+mj-ea"/>
                <a:ea typeface="+mj-ea"/>
              </a:rPr>
              <a:t>跑車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610FDB7-1FFC-F640-8664-E01990068424}"/>
              </a:ext>
            </a:extLst>
          </p:cNvPr>
          <p:cNvSpPr txBox="1"/>
          <p:nvPr/>
        </p:nvSpPr>
        <p:spPr>
          <a:xfrm>
            <a:off x="1608880" y="4483352"/>
            <a:ext cx="1145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rgbClr val="FF0000"/>
                </a:solidFill>
                <a:latin typeface="+mj-ea"/>
                <a:ea typeface="+mj-ea"/>
              </a:rPr>
              <a:t>貸款資格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FB7BA03-20EA-A440-A2F4-75FD0F630A29}"/>
              </a:ext>
            </a:extLst>
          </p:cNvPr>
          <p:cNvSpPr txBox="1"/>
          <p:nvPr/>
        </p:nvSpPr>
        <p:spPr>
          <a:xfrm>
            <a:off x="1597305" y="4774188"/>
            <a:ext cx="1145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是否購買</a:t>
            </a:r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16076598-334B-D447-A59E-3E2ADBE181E4}"/>
              </a:ext>
            </a:extLst>
          </p:cNvPr>
          <p:cNvCxnSpPr/>
          <p:nvPr/>
        </p:nvCxnSpPr>
        <p:spPr>
          <a:xfrm>
            <a:off x="4583575" y="1678223"/>
            <a:ext cx="0" cy="350155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498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中山資管主題">
  <a:themeElements>
    <a:clrScheme name="原創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原創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原創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中山資管主題" id="{6E5997DB-2DF2-0643-88AF-78EAF34DF4EA}" vid="{46402880-EC7C-4948-8E42-53C08340C81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中山資管主題</Template>
  <TotalTime>4389</TotalTime>
  <Words>928</Words>
  <Application>Microsoft Office PowerPoint</Application>
  <PresentationFormat>Widescreen</PresentationFormat>
  <Paragraphs>79</Paragraphs>
  <Slides>18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Microsoft JhengHei</vt:lpstr>
      <vt:lpstr>Microsoft JhengHei</vt:lpstr>
      <vt:lpstr>標楷體</vt:lpstr>
      <vt:lpstr>Arial</vt:lpstr>
      <vt:lpstr>Bookman Old Style</vt:lpstr>
      <vt:lpstr>Calibri</vt:lpstr>
      <vt:lpstr>Gill Sans MT</vt:lpstr>
      <vt:lpstr>Times New Roman</vt:lpstr>
      <vt:lpstr>Wingdings</vt:lpstr>
      <vt:lpstr>Wingdings 3</vt:lpstr>
      <vt:lpstr>中山資管主題</vt:lpstr>
      <vt:lpstr>PhotoImpact</vt:lpstr>
      <vt:lpstr>分群 Clustering</vt:lpstr>
      <vt:lpstr>分群</vt:lpstr>
      <vt:lpstr>分群 (Clustering)</vt:lpstr>
      <vt:lpstr>分群的目的</vt:lpstr>
      <vt:lpstr>分群的操作流程</vt:lpstr>
      <vt:lpstr>PowerPoint Presentation</vt:lpstr>
      <vt:lpstr>實例觀摩</vt:lpstr>
      <vt:lpstr>PowerPoint Presentation</vt:lpstr>
      <vt:lpstr>分群結果分析</vt:lpstr>
      <vt:lpstr>PowerPoint Presentation</vt:lpstr>
      <vt:lpstr>PowerPoint Presentation</vt:lpstr>
      <vt:lpstr>PowerPoint Presentation</vt:lpstr>
      <vt:lpstr>如何決定分群數量</vt:lpstr>
      <vt:lpstr>分群結果匯出</vt:lpstr>
      <vt:lpstr>分群結果匯出</vt:lpstr>
      <vt:lpstr>非數值-&gt;數值化或向量化處理</vt:lpstr>
      <vt:lpstr>Visualization &amp; Analysis</vt:lpstr>
      <vt:lpstr>作業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黃志遠</dc:creator>
  <cp:lastModifiedBy>M104020042</cp:lastModifiedBy>
  <cp:revision>209</cp:revision>
  <dcterms:created xsi:type="dcterms:W3CDTF">2017-03-06T03:43:56Z</dcterms:created>
  <dcterms:modified xsi:type="dcterms:W3CDTF">2022-05-14T14:33:04Z</dcterms:modified>
</cp:coreProperties>
</file>